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66FF66"/>
    <a:srgbClr val="FF33CC"/>
    <a:srgbClr val="003686"/>
    <a:srgbClr val="FF00FF"/>
    <a:srgbClr val="12A2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19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BE334336-60BF-4BA7-AF62-997EB21C92B8}" type="datetimeFigureOut">
              <a:rPr lang="en-NZ" smtClean="0"/>
              <a:t>4/06/2013</a:t>
            </a:fld>
            <a:endParaRPr lang="en-NZ"/>
          </a:p>
        </p:txBody>
      </p:sp>
      <p:sp>
        <p:nvSpPr>
          <p:cNvPr id="17" name="Footer Placeholder 16"/>
          <p:cNvSpPr>
            <a:spLocks noGrp="1"/>
          </p:cNvSpPr>
          <p:nvPr>
            <p:ph type="ftr" sz="quarter" idx="11"/>
          </p:nvPr>
        </p:nvSpPr>
        <p:spPr/>
        <p:txBody>
          <a:bodyPr/>
          <a:lstStyle/>
          <a:p>
            <a:endParaRPr lang="en-NZ"/>
          </a:p>
        </p:txBody>
      </p:sp>
      <p:sp>
        <p:nvSpPr>
          <p:cNvPr id="29" name="Slide Number Placeholder 28"/>
          <p:cNvSpPr>
            <a:spLocks noGrp="1"/>
          </p:cNvSpPr>
          <p:nvPr>
            <p:ph type="sldNum" sz="quarter" idx="12"/>
          </p:nvPr>
        </p:nvSpPr>
        <p:spPr/>
        <p:txBody>
          <a:bodyPr/>
          <a:lstStyle/>
          <a:p>
            <a:fld id="{8ADF8D59-E11F-4BCA-B9B8-0C86051705B7}" type="slidenum">
              <a:rPr lang="en-NZ" smtClean="0"/>
              <a:t>‹#›</a:t>
            </a:fld>
            <a:endParaRPr lang="en-NZ"/>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E334336-60BF-4BA7-AF62-997EB21C92B8}" type="datetimeFigureOut">
              <a:rPr lang="en-NZ" smtClean="0"/>
              <a:t>4/06/2013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8ADF8D59-E11F-4BCA-B9B8-0C86051705B7}" type="slidenum">
              <a:rPr lang="en-NZ" smtClean="0"/>
              <a:t>‹#›</a:t>
            </a:fld>
            <a:endParaRPr lang="en-N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E334336-60BF-4BA7-AF62-997EB21C92B8}" type="datetimeFigureOut">
              <a:rPr lang="en-NZ" smtClean="0"/>
              <a:t>4/06/2013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8ADF8D59-E11F-4BCA-B9B8-0C86051705B7}" type="slidenum">
              <a:rPr lang="en-NZ" smtClean="0"/>
              <a:t>‹#›</a:t>
            </a:fld>
            <a:endParaRPr lang="en-N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E334336-60BF-4BA7-AF62-997EB21C92B8}" type="datetimeFigureOut">
              <a:rPr lang="en-NZ" smtClean="0"/>
              <a:t>4/06/2013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8ADF8D59-E11F-4BCA-B9B8-0C86051705B7}" type="slidenum">
              <a:rPr lang="en-NZ" smtClean="0"/>
              <a:t>‹#›</a:t>
            </a:fld>
            <a:endParaRPr lang="en-N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E334336-60BF-4BA7-AF62-997EB21C92B8}" type="datetimeFigureOut">
              <a:rPr lang="en-NZ" smtClean="0"/>
              <a:t>4/06/2013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a:xfrm>
            <a:off x="7924800" y="6416675"/>
            <a:ext cx="762000" cy="365125"/>
          </a:xfrm>
        </p:spPr>
        <p:txBody>
          <a:bodyPr/>
          <a:lstStyle/>
          <a:p>
            <a:fld id="{8ADF8D59-E11F-4BCA-B9B8-0C86051705B7}" type="slidenum">
              <a:rPr lang="en-NZ" smtClean="0"/>
              <a:t>‹#›</a:t>
            </a:fld>
            <a:endParaRPr lang="en-NZ"/>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E334336-60BF-4BA7-AF62-997EB21C92B8}" type="datetimeFigureOut">
              <a:rPr lang="en-NZ" smtClean="0"/>
              <a:t>4/06/2013</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8ADF8D59-E11F-4BCA-B9B8-0C86051705B7}" type="slidenum">
              <a:rPr lang="en-NZ" smtClean="0"/>
              <a:t>‹#›</a:t>
            </a:fld>
            <a:endParaRPr lang="en-N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E334336-60BF-4BA7-AF62-997EB21C92B8}" type="datetimeFigureOut">
              <a:rPr lang="en-NZ" smtClean="0"/>
              <a:t>4/06/2013</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8ADF8D59-E11F-4BCA-B9B8-0C86051705B7}" type="slidenum">
              <a:rPr lang="en-NZ" smtClean="0"/>
              <a:t>‹#›</a:t>
            </a:fld>
            <a:endParaRPr lang="en-N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E334336-60BF-4BA7-AF62-997EB21C92B8}" type="datetimeFigureOut">
              <a:rPr lang="en-NZ" smtClean="0"/>
              <a:t>4/06/2013</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8ADF8D59-E11F-4BCA-B9B8-0C86051705B7}" type="slidenum">
              <a:rPr lang="en-NZ" smtClean="0"/>
              <a:t>‹#›</a:t>
            </a:fld>
            <a:endParaRPr lang="en-N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334336-60BF-4BA7-AF62-997EB21C92B8}" type="datetimeFigureOut">
              <a:rPr lang="en-NZ" smtClean="0"/>
              <a:t>4/06/2013</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8ADF8D59-E11F-4BCA-B9B8-0C86051705B7}" type="slidenum">
              <a:rPr lang="en-NZ" smtClean="0"/>
              <a:t>‹#›</a:t>
            </a:fld>
            <a:endParaRPr lang="en-N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E334336-60BF-4BA7-AF62-997EB21C92B8}" type="datetimeFigureOut">
              <a:rPr lang="en-NZ" smtClean="0"/>
              <a:t>4/06/2013</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8ADF8D59-E11F-4BCA-B9B8-0C86051705B7}" type="slidenum">
              <a:rPr lang="en-NZ" smtClean="0"/>
              <a:t>‹#›</a:t>
            </a:fld>
            <a:endParaRPr lang="en-N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E334336-60BF-4BA7-AF62-997EB21C92B8}" type="datetimeFigureOut">
              <a:rPr lang="en-NZ" smtClean="0"/>
              <a:t>4/06/2013</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8ADF8D59-E11F-4BCA-B9B8-0C86051705B7}" type="slidenum">
              <a:rPr lang="en-NZ" smtClean="0"/>
              <a:t>‹#›</a:t>
            </a:fld>
            <a:endParaRPr lang="en-N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BE334336-60BF-4BA7-AF62-997EB21C92B8}" type="datetimeFigureOut">
              <a:rPr lang="en-NZ" smtClean="0"/>
              <a:t>4/06/2013</a:t>
            </a:fld>
            <a:endParaRPr lang="en-NZ"/>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NZ"/>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8ADF8D59-E11F-4BCA-B9B8-0C86051705B7}" type="slidenum">
              <a:rPr lang="en-NZ" smtClean="0"/>
              <a:t>‹#›</a:t>
            </a:fld>
            <a:endParaRPr lang="en-NZ"/>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8000" r="-8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371600" y="692150"/>
            <a:ext cx="7772400" cy="2160588"/>
          </a:xfrm>
        </p:spPr>
        <p:txBody>
          <a:bodyPr/>
          <a:lstStyle/>
          <a:p>
            <a:r>
              <a:rPr lang="en-NZ" dirty="0" smtClean="0">
                <a:solidFill>
                  <a:srgbClr val="FFFF00"/>
                </a:solidFill>
                <a:latin typeface="Aharoni" pitchFamily="2" charset="-79"/>
                <a:cs typeface="Aharoni" pitchFamily="2" charset="-79"/>
              </a:rPr>
              <a:t>Trip to Tiritiri Matangi Island</a:t>
            </a:r>
            <a:endParaRPr lang="en-NZ" dirty="0">
              <a:solidFill>
                <a:srgbClr val="FFFF00"/>
              </a:solidFill>
              <a:latin typeface="Aharoni" pitchFamily="2" charset="-79"/>
              <a:cs typeface="Aharoni" pitchFamily="2" charset="-79"/>
            </a:endParaRPr>
          </a:p>
        </p:txBody>
      </p:sp>
      <p:sp>
        <p:nvSpPr>
          <p:cNvPr id="3" name="Subtitle 2"/>
          <p:cNvSpPr>
            <a:spLocks noGrp="1"/>
          </p:cNvSpPr>
          <p:nvPr>
            <p:ph type="subTitle" idx="4294967295"/>
          </p:nvPr>
        </p:nvSpPr>
        <p:spPr>
          <a:xfrm>
            <a:off x="0" y="3886200"/>
            <a:ext cx="6400800" cy="1752600"/>
          </a:xfrm>
        </p:spPr>
        <p:txBody>
          <a:bodyPr/>
          <a:lstStyle/>
          <a:p>
            <a:pPr marL="0" indent="0">
              <a:buNone/>
            </a:pPr>
            <a:r>
              <a:rPr lang="en-NZ" dirty="0" smtClean="0">
                <a:solidFill>
                  <a:srgbClr val="FF0000"/>
                </a:solidFill>
                <a:latin typeface="Aharoni" pitchFamily="2" charset="-79"/>
                <a:cs typeface="Aharoni" pitchFamily="2" charset="-79"/>
              </a:rPr>
              <a:t>Hope you enjoy</a:t>
            </a:r>
            <a:endParaRPr lang="en-NZ" dirty="0">
              <a:solidFill>
                <a:srgbClr val="FF0000"/>
              </a:solidFill>
              <a:latin typeface="Aharoni" pitchFamily="2" charset="-79"/>
              <a:cs typeface="Aharoni" pitchFamily="2" charset="-79"/>
            </a:endParaRPr>
          </a:p>
        </p:txBody>
      </p:sp>
      <p:cxnSp>
        <p:nvCxnSpPr>
          <p:cNvPr id="5" name="Straight Arrow Connector 4"/>
          <p:cNvCxnSpPr/>
          <p:nvPr/>
        </p:nvCxnSpPr>
        <p:spPr>
          <a:xfrm>
            <a:off x="323528" y="548680"/>
            <a:ext cx="1080120" cy="10801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465948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80">
                                          <p:stCondLst>
                                            <p:cond delay="0"/>
                                          </p:stCondLst>
                                        </p:cTn>
                                        <p:tgtEl>
                                          <p:spTgt spid="3">
                                            <p:txEl>
                                              <p:pRg st="0" end="0"/>
                                            </p:txEl>
                                          </p:spTgt>
                                        </p:tgtEl>
                                      </p:cBhvr>
                                    </p:animEffect>
                                    <p:anim calcmode="lin" valueType="num">
                                      <p:cBhvr>
                                        <p:cTn id="15"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3">
                                            <p:txEl>
                                              <p:pRg st="0" end="0"/>
                                            </p:txEl>
                                          </p:spTgt>
                                        </p:tgtEl>
                                      </p:cBhvr>
                                      <p:to x="100000" y="60000"/>
                                    </p:animScale>
                                    <p:animScale>
                                      <p:cBhvr>
                                        <p:cTn id="21" dur="166" decel="50000">
                                          <p:stCondLst>
                                            <p:cond delay="676"/>
                                          </p:stCondLst>
                                        </p:cTn>
                                        <p:tgtEl>
                                          <p:spTgt spid="3">
                                            <p:txEl>
                                              <p:pRg st="0" end="0"/>
                                            </p:txEl>
                                          </p:spTgt>
                                        </p:tgtEl>
                                      </p:cBhvr>
                                      <p:to x="100000" y="100000"/>
                                    </p:animScale>
                                    <p:animScale>
                                      <p:cBhvr>
                                        <p:cTn id="22" dur="26">
                                          <p:stCondLst>
                                            <p:cond delay="1312"/>
                                          </p:stCondLst>
                                        </p:cTn>
                                        <p:tgtEl>
                                          <p:spTgt spid="3">
                                            <p:txEl>
                                              <p:pRg st="0" end="0"/>
                                            </p:txEl>
                                          </p:spTgt>
                                        </p:tgtEl>
                                      </p:cBhvr>
                                      <p:to x="100000" y="80000"/>
                                    </p:animScale>
                                    <p:animScale>
                                      <p:cBhvr>
                                        <p:cTn id="23" dur="166" decel="50000">
                                          <p:stCondLst>
                                            <p:cond delay="1338"/>
                                          </p:stCondLst>
                                        </p:cTn>
                                        <p:tgtEl>
                                          <p:spTgt spid="3">
                                            <p:txEl>
                                              <p:pRg st="0" end="0"/>
                                            </p:txEl>
                                          </p:spTgt>
                                        </p:tgtEl>
                                      </p:cBhvr>
                                      <p:to x="100000" y="100000"/>
                                    </p:animScale>
                                    <p:animScale>
                                      <p:cBhvr>
                                        <p:cTn id="24" dur="26">
                                          <p:stCondLst>
                                            <p:cond delay="1642"/>
                                          </p:stCondLst>
                                        </p:cTn>
                                        <p:tgtEl>
                                          <p:spTgt spid="3">
                                            <p:txEl>
                                              <p:pRg st="0" end="0"/>
                                            </p:txEl>
                                          </p:spTgt>
                                        </p:tgtEl>
                                      </p:cBhvr>
                                      <p:to x="100000" y="90000"/>
                                    </p:animScale>
                                    <p:animScale>
                                      <p:cBhvr>
                                        <p:cTn id="25" dur="166" decel="50000">
                                          <p:stCondLst>
                                            <p:cond delay="1668"/>
                                          </p:stCondLst>
                                        </p:cTn>
                                        <p:tgtEl>
                                          <p:spTgt spid="3">
                                            <p:txEl>
                                              <p:pRg st="0" end="0"/>
                                            </p:txEl>
                                          </p:spTgt>
                                        </p:tgtEl>
                                      </p:cBhvr>
                                      <p:to x="100000" y="100000"/>
                                    </p:animScale>
                                    <p:animScale>
                                      <p:cBhvr>
                                        <p:cTn id="26" dur="26">
                                          <p:stCondLst>
                                            <p:cond delay="1808"/>
                                          </p:stCondLst>
                                        </p:cTn>
                                        <p:tgtEl>
                                          <p:spTgt spid="3">
                                            <p:txEl>
                                              <p:pRg st="0" end="0"/>
                                            </p:txEl>
                                          </p:spTgt>
                                        </p:tgtEl>
                                      </p:cBhvr>
                                      <p:to x="100000" y="95000"/>
                                    </p:animScale>
                                    <p:animScale>
                                      <p:cBhvr>
                                        <p:cTn id="27"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9000" r="-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rgbClr val="FFFF00"/>
                </a:solidFill>
              </a:rPr>
              <a:t>Introduction!</a:t>
            </a:r>
            <a:endParaRPr lang="en-NZ" dirty="0">
              <a:solidFill>
                <a:srgbClr val="FFFF00"/>
              </a:solidFill>
            </a:endParaRPr>
          </a:p>
        </p:txBody>
      </p:sp>
      <p:sp>
        <p:nvSpPr>
          <p:cNvPr id="3" name="Content Placeholder 2"/>
          <p:cNvSpPr>
            <a:spLocks noGrp="1"/>
          </p:cNvSpPr>
          <p:nvPr>
            <p:ph idx="1"/>
          </p:nvPr>
        </p:nvSpPr>
        <p:spPr/>
        <p:txBody>
          <a:bodyPr/>
          <a:lstStyle/>
          <a:p>
            <a:pPr marL="0" indent="0">
              <a:buNone/>
            </a:pPr>
            <a:r>
              <a:rPr lang="en-NZ" dirty="0" smtClean="0">
                <a:solidFill>
                  <a:srgbClr val="00B0F0"/>
                </a:solidFill>
                <a:latin typeface="Aharoni" pitchFamily="2" charset="-79"/>
                <a:cs typeface="Aharoni" pitchFamily="2" charset="-79"/>
              </a:rPr>
              <a:t>Ever wondered where the seniors were last week, well we were at Tiritiri Matangi island. In the following paragraphs we will tell you, what tiri is, why it is important, how you can help and why we got rid of the predators</a:t>
            </a:r>
            <a:r>
              <a:rPr lang="en-NZ" dirty="0" smtClean="0">
                <a:solidFill>
                  <a:srgbClr val="00B0F0"/>
                </a:solidFill>
              </a:rPr>
              <a:t>.</a:t>
            </a:r>
            <a:endParaRPr lang="en-NZ" dirty="0">
              <a:solidFill>
                <a:srgbClr val="00B0F0"/>
              </a:solidFill>
            </a:endParaRPr>
          </a:p>
        </p:txBody>
      </p:sp>
    </p:spTree>
    <p:extLst>
      <p:ext uri="{BB962C8B-B14F-4D97-AF65-F5344CB8AC3E}">
        <p14:creationId xmlns:p14="http://schemas.microsoft.com/office/powerpoint/2010/main" val="358402211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grpId="0" nodeType="clickEffect">
                                  <p:stCondLst>
                                    <p:cond delay="0"/>
                                  </p:stCondLst>
                                  <p:iterate type="lt">
                                    <p:tmPct val="10000"/>
                                  </p:iterate>
                                  <p:childTnLst>
                                    <p:set>
                                      <p:cBhvr>
                                        <p:cTn id="15" dur="1" fill="hold">
                                          <p:stCondLst>
                                            <p:cond delay="0"/>
                                          </p:stCondLst>
                                        </p:cTn>
                                        <p:tgtEl>
                                          <p:spTgt spid="3">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3">
                                            <p:txEl>
                                              <p:pRg st="0" end="0"/>
                                            </p:txEl>
                                          </p:spTgt>
                                        </p:tgtEl>
                                        <p:attrNameLst>
                                          <p:attrName>ppt_w</p:attrName>
                                        </p:attrNameLst>
                                      </p:cBhvr>
                                    </p:anim>
                                    <p:anim by="(#ppt_w*0.50)" calcmode="lin" valueType="num">
                                      <p:cBhvr>
                                        <p:cTn id="17" dur="500" decel="50000" autoRev="1" fill="hold">
                                          <p:stCondLst>
                                            <p:cond delay="0"/>
                                          </p:stCondLst>
                                        </p:cTn>
                                        <p:tgtEl>
                                          <p:spTgt spid="3">
                                            <p:txEl>
                                              <p:pRg st="0" end="0"/>
                                            </p:txEl>
                                          </p:spTgt>
                                        </p:tgtEl>
                                        <p:attrNameLst>
                                          <p:attrName>ppt_x</p:attrName>
                                        </p:attrNameLst>
                                      </p:cBhvr>
                                    </p:anim>
                                    <p:anim from="(-#ppt_h/2)" to="(#ppt_y)" calcmode="lin" valueType="num">
                                      <p:cBhvr>
                                        <p:cTn id="18" dur="1000" fill="hold">
                                          <p:stCondLst>
                                            <p:cond delay="0"/>
                                          </p:stCondLst>
                                        </p:cTn>
                                        <p:tgtEl>
                                          <p:spTgt spid="3">
                                            <p:txEl>
                                              <p:pRg st="0" end="0"/>
                                            </p:txEl>
                                          </p:spTgt>
                                        </p:tgtEl>
                                        <p:attrNameLst>
                                          <p:attrName>ppt_y</p:attrName>
                                        </p:attrNameLst>
                                      </p:cBhvr>
                                    </p:anim>
                                    <p:animRot by="21600000">
                                      <p:cBhvr>
                                        <p:cTn id="19" dur="1000" fill="hold">
                                          <p:stCondLst>
                                            <p:cond delay="0"/>
                                          </p:stCondLst>
                                        </p:cTn>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rgbClr val="66FF66"/>
                </a:solidFill>
              </a:rPr>
              <a:t>What is Tiri?</a:t>
            </a:r>
            <a:endParaRPr lang="en-NZ" dirty="0">
              <a:solidFill>
                <a:srgbClr val="66FF66"/>
              </a:solidFill>
            </a:endParaRPr>
          </a:p>
        </p:txBody>
      </p:sp>
      <p:sp>
        <p:nvSpPr>
          <p:cNvPr id="3" name="Content Placeholder 2"/>
          <p:cNvSpPr>
            <a:spLocks noGrp="1"/>
          </p:cNvSpPr>
          <p:nvPr>
            <p:ph idx="1"/>
          </p:nvPr>
        </p:nvSpPr>
        <p:spPr/>
        <p:txBody>
          <a:bodyPr/>
          <a:lstStyle/>
          <a:p>
            <a:pPr marL="0" indent="0">
              <a:buNone/>
            </a:pPr>
            <a:r>
              <a:rPr lang="en-NZ" dirty="0" smtClean="0">
                <a:solidFill>
                  <a:srgbClr val="FFFF00"/>
                </a:solidFill>
                <a:latin typeface="Aharoni" pitchFamily="2" charset="-79"/>
                <a:cs typeface="Aharoni" pitchFamily="2" charset="-79"/>
              </a:rPr>
              <a:t>Tiritiri Matangi is an extremely important native wildlife reserve A.K.A an open sanctuary. It is a small island just off the peninsula of </a:t>
            </a:r>
            <a:r>
              <a:rPr lang="en-NZ" dirty="0" err="1" smtClean="0">
                <a:solidFill>
                  <a:srgbClr val="FFFF00"/>
                </a:solidFill>
                <a:latin typeface="Aharoni" pitchFamily="2" charset="-79"/>
                <a:cs typeface="Aharoni" pitchFamily="2" charset="-79"/>
              </a:rPr>
              <a:t>Rangitoto</a:t>
            </a:r>
            <a:r>
              <a:rPr lang="en-NZ" dirty="0" smtClean="0">
                <a:solidFill>
                  <a:srgbClr val="FFFF00"/>
                </a:solidFill>
                <a:latin typeface="Aharoni" pitchFamily="2" charset="-79"/>
                <a:cs typeface="Aharoni" pitchFamily="2" charset="-79"/>
              </a:rPr>
              <a:t>. Tiri also has a amazing light house that was built in 1865.</a:t>
            </a:r>
            <a:endParaRPr lang="en-NZ" dirty="0">
              <a:solidFill>
                <a:srgbClr val="FFFF00"/>
              </a:solidFill>
              <a:latin typeface="Aharoni" pitchFamily="2" charset="-79"/>
              <a:cs typeface="Aharoni" pitchFamily="2" charset="-79"/>
            </a:endParaRPr>
          </a:p>
        </p:txBody>
      </p:sp>
    </p:spTree>
    <p:extLst>
      <p:ext uri="{BB962C8B-B14F-4D97-AF65-F5344CB8AC3E}">
        <p14:creationId xmlns:p14="http://schemas.microsoft.com/office/powerpoint/2010/main" val="115213951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5"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7"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lstStyle/>
          <a:p>
            <a:r>
              <a:rPr lang="en-NZ" dirty="0" smtClean="0">
                <a:solidFill>
                  <a:srgbClr val="3333FF"/>
                </a:solidFill>
              </a:rPr>
              <a:t>How important tiri is.</a:t>
            </a:r>
            <a:endParaRPr lang="en-NZ" dirty="0">
              <a:solidFill>
                <a:srgbClr val="3333FF"/>
              </a:solidFill>
            </a:endParaRPr>
          </a:p>
        </p:txBody>
      </p:sp>
      <p:sp>
        <p:nvSpPr>
          <p:cNvPr id="3" name="Content Placeholder 2"/>
          <p:cNvSpPr>
            <a:spLocks noGrp="1"/>
          </p:cNvSpPr>
          <p:nvPr>
            <p:ph idx="1"/>
          </p:nvPr>
        </p:nvSpPr>
        <p:spPr>
          <a:xfrm>
            <a:off x="467544" y="1556792"/>
            <a:ext cx="8229600" cy="4525963"/>
          </a:xfrm>
        </p:spPr>
        <p:txBody>
          <a:bodyPr/>
          <a:lstStyle/>
          <a:p>
            <a:pPr marL="0" indent="0">
              <a:buNone/>
            </a:pPr>
            <a:r>
              <a:rPr lang="en-NZ" dirty="0" smtClean="0">
                <a:solidFill>
                  <a:srgbClr val="FF33CC"/>
                </a:solidFill>
                <a:latin typeface="Aharoni" pitchFamily="2" charset="-79"/>
                <a:cs typeface="Aharoni" pitchFamily="2" charset="-79"/>
              </a:rPr>
              <a:t>Tiritiri matangi is extremely important as it has </a:t>
            </a:r>
            <a:r>
              <a:rPr lang="en-NZ" dirty="0" smtClean="0">
                <a:solidFill>
                  <a:srgbClr val="FF33CC"/>
                </a:solidFill>
                <a:latin typeface="Aharoni" pitchFamily="2" charset="-79"/>
                <a:cs typeface="Aharoni" pitchFamily="2" charset="-79"/>
              </a:rPr>
              <a:t>help save</a:t>
            </a:r>
            <a:r>
              <a:rPr lang="en-NZ" dirty="0" smtClean="0">
                <a:solidFill>
                  <a:srgbClr val="FF33CC"/>
                </a:solidFill>
                <a:latin typeface="Aharoni" pitchFamily="2" charset="-79"/>
                <a:cs typeface="Aharoni" pitchFamily="2" charset="-79"/>
              </a:rPr>
              <a:t> </a:t>
            </a:r>
            <a:r>
              <a:rPr lang="en-NZ" dirty="0" smtClean="0">
                <a:solidFill>
                  <a:srgbClr val="FF33CC"/>
                </a:solidFill>
                <a:latin typeface="Aharoni" pitchFamily="2" charset="-79"/>
                <a:cs typeface="Aharoni" pitchFamily="2" charset="-79"/>
              </a:rPr>
              <a:t>more than 25 different native and endangered  species of birds. It has also </a:t>
            </a:r>
            <a:r>
              <a:rPr lang="en-NZ" dirty="0" smtClean="0">
                <a:solidFill>
                  <a:srgbClr val="FF33CC"/>
                </a:solidFill>
                <a:latin typeface="Aharoni" pitchFamily="2" charset="-79"/>
                <a:cs typeface="Aharoni" pitchFamily="2" charset="-79"/>
              </a:rPr>
              <a:t>help save </a:t>
            </a:r>
            <a:r>
              <a:rPr lang="en-NZ" dirty="0" smtClean="0">
                <a:solidFill>
                  <a:srgbClr val="FF33CC"/>
                </a:solidFill>
                <a:latin typeface="Aharoni" pitchFamily="2" charset="-79"/>
                <a:cs typeface="Aharoni" pitchFamily="2" charset="-79"/>
              </a:rPr>
              <a:t>more </a:t>
            </a:r>
            <a:r>
              <a:rPr lang="en-NZ" dirty="0" smtClean="0">
                <a:solidFill>
                  <a:srgbClr val="FF33CC"/>
                </a:solidFill>
                <a:latin typeface="Aharoni" pitchFamily="2" charset="-79"/>
                <a:cs typeface="Aharoni" pitchFamily="2" charset="-79"/>
              </a:rPr>
              <a:t>than 30 species of native trees, so as you can see it is a very </a:t>
            </a:r>
            <a:r>
              <a:rPr lang="en-NZ" dirty="0" smtClean="0">
                <a:solidFill>
                  <a:srgbClr val="FF33CC"/>
                </a:solidFill>
                <a:latin typeface="Aharoni" pitchFamily="2" charset="-79"/>
                <a:cs typeface="Aharoni" pitchFamily="2" charset="-79"/>
              </a:rPr>
              <a:t>important island.</a:t>
            </a:r>
            <a:endParaRPr lang="en-NZ" dirty="0">
              <a:solidFill>
                <a:srgbClr val="FFFF00"/>
              </a:solidFill>
            </a:endParaRPr>
          </a:p>
        </p:txBody>
      </p:sp>
    </p:spTree>
    <p:extLst>
      <p:ext uri="{BB962C8B-B14F-4D97-AF65-F5344CB8AC3E}">
        <p14:creationId xmlns:p14="http://schemas.microsoft.com/office/powerpoint/2010/main" val="1850957310"/>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800" decel="100000"/>
                                        <p:tgtEl>
                                          <p:spTgt spid="3">
                                            <p:txEl>
                                              <p:pRg st="0" end="0"/>
                                            </p:txEl>
                                          </p:spTgt>
                                        </p:tgtEl>
                                      </p:cBhvr>
                                    </p:animEffect>
                                    <p:anim calcmode="lin" valueType="num">
                                      <p:cBhvr>
                                        <p:cTn id="16" dur="800" decel="100000" fill="hold"/>
                                        <p:tgtEl>
                                          <p:spTgt spid="3">
                                            <p:txEl>
                                              <p:pRg st="0" end="0"/>
                                            </p:txEl>
                                          </p:spTgt>
                                        </p:tgtEl>
                                        <p:attrNameLst>
                                          <p:attrName>style.rotation</p:attrName>
                                        </p:attrNameLst>
                                      </p:cBhvr>
                                      <p:tavLst>
                                        <p:tav tm="0">
                                          <p:val>
                                            <p:fltVal val="-90"/>
                                          </p:val>
                                        </p:tav>
                                        <p:tav tm="100000">
                                          <p:val>
                                            <p:fltVal val="0"/>
                                          </p:val>
                                        </p:tav>
                                      </p:tavLst>
                                    </p:anim>
                                    <p:anim calcmode="lin" valueType="num">
                                      <p:cBhvr>
                                        <p:cTn id="17" dur="800" decel="100000" fill="hold"/>
                                        <p:tgtEl>
                                          <p:spTgt spid="3">
                                            <p:txEl>
                                              <p:pRg st="0" end="0"/>
                                            </p:txEl>
                                          </p:spTgt>
                                        </p:tgtEl>
                                        <p:attrNameLst>
                                          <p:attrName>ppt_x</p:attrName>
                                        </p:attrNameLst>
                                      </p:cBhvr>
                                      <p:tavLst>
                                        <p:tav tm="0">
                                          <p:val>
                                            <p:strVal val="#ppt_x+0.4"/>
                                          </p:val>
                                        </p:tav>
                                        <p:tav tm="100000">
                                          <p:val>
                                            <p:strVal val="#ppt_x-0.05"/>
                                          </p:val>
                                        </p:tav>
                                      </p:tavLst>
                                    </p:anim>
                                    <p:anim calcmode="lin" valueType="num">
                                      <p:cBhvr>
                                        <p:cTn id="18" dur="800" decel="100000" fill="hold"/>
                                        <p:tgtEl>
                                          <p:spTgt spid="3">
                                            <p:txEl>
                                              <p:pRg st="0" end="0"/>
                                            </p:txEl>
                                          </p:spTgt>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3">
                                            <p:txEl>
                                              <p:pRg st="0" end="0"/>
                                            </p:txEl>
                                          </p:spTgt>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3">
                                            <p:txEl>
                                              <p:pRg st="0" end="0"/>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3000" b="-2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rgbClr val="FFFF00"/>
                </a:solidFill>
              </a:rPr>
              <a:t>How we can help.</a:t>
            </a:r>
            <a:endParaRPr lang="en-NZ" dirty="0">
              <a:solidFill>
                <a:srgbClr val="FFFF00"/>
              </a:solidFill>
            </a:endParaRPr>
          </a:p>
        </p:txBody>
      </p:sp>
      <p:sp>
        <p:nvSpPr>
          <p:cNvPr id="3" name="Content Placeholder 2"/>
          <p:cNvSpPr>
            <a:spLocks noGrp="1"/>
          </p:cNvSpPr>
          <p:nvPr>
            <p:ph idx="1"/>
          </p:nvPr>
        </p:nvSpPr>
        <p:spPr>
          <a:xfrm>
            <a:off x="467544" y="1412776"/>
            <a:ext cx="8229600" cy="4525963"/>
          </a:xfrm>
        </p:spPr>
        <p:txBody>
          <a:bodyPr/>
          <a:lstStyle/>
          <a:p>
            <a:pPr marL="0" indent="0">
              <a:buNone/>
            </a:pPr>
            <a:r>
              <a:rPr lang="en-NZ" dirty="0" smtClean="0">
                <a:solidFill>
                  <a:srgbClr val="3333FF"/>
                </a:solidFill>
                <a:latin typeface="Aharoni" pitchFamily="2" charset="-79"/>
                <a:cs typeface="Aharoni" pitchFamily="2" charset="-79"/>
              </a:rPr>
              <a:t>We can help by going  to tiri and the tiri gift shop and the money we spend there will go straight to the islands funding. Also tiri is very lucky to have more than 20 volunteer guides and supporters who have helped greatly in this project to bring back native species.</a:t>
            </a:r>
            <a:endParaRPr lang="en-NZ" dirty="0">
              <a:solidFill>
                <a:srgbClr val="3333FF"/>
              </a:solidFill>
              <a:latin typeface="Aharoni" pitchFamily="2" charset="-79"/>
              <a:cs typeface="Aharoni" pitchFamily="2" charset="-79"/>
            </a:endParaRPr>
          </a:p>
        </p:txBody>
      </p:sp>
    </p:spTree>
    <p:extLst>
      <p:ext uri="{BB962C8B-B14F-4D97-AF65-F5344CB8AC3E}">
        <p14:creationId xmlns:p14="http://schemas.microsoft.com/office/powerpoint/2010/main" val="195142800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grpId="0" nodeType="clickEffect">
                                  <p:stCondLst>
                                    <p:cond delay="0"/>
                                  </p:stCondLst>
                                  <p:iterate type="lt">
                                    <p:tmPct val="10000"/>
                                  </p:iterate>
                                  <p:childTnLst>
                                    <p:set>
                                      <p:cBhvr>
                                        <p:cTn id="24" dur="1" fill="hold">
                                          <p:stCondLst>
                                            <p:cond delay="0"/>
                                          </p:stCondLst>
                                        </p:cTn>
                                        <p:tgtEl>
                                          <p:spTgt spid="2"/>
                                        </p:tgtEl>
                                        <p:attrNameLst>
                                          <p:attrName>style.visibility</p:attrName>
                                        </p:attrNameLst>
                                      </p:cBhvr>
                                      <p:to>
                                        <p:strVal val="visible"/>
                                      </p:to>
                                    </p:set>
                                    <p:anim by="(-#ppt_w*2)" calcmode="lin" valueType="num">
                                      <p:cBhvr rctx="PPT">
                                        <p:cTn id="25" dur="500" autoRev="1" fill="hold">
                                          <p:stCondLst>
                                            <p:cond delay="0"/>
                                          </p:stCondLst>
                                        </p:cTn>
                                        <p:tgtEl>
                                          <p:spTgt spid="2"/>
                                        </p:tgtEl>
                                        <p:attrNameLst>
                                          <p:attrName>ppt_w</p:attrName>
                                        </p:attrNameLst>
                                      </p:cBhvr>
                                    </p:anim>
                                    <p:anim by="(#ppt_w*0.50)" calcmode="lin" valueType="num">
                                      <p:cBhvr>
                                        <p:cTn id="26" dur="500" decel="50000" autoRev="1" fill="hold">
                                          <p:stCondLst>
                                            <p:cond delay="0"/>
                                          </p:stCondLst>
                                        </p:cTn>
                                        <p:tgtEl>
                                          <p:spTgt spid="2"/>
                                        </p:tgtEl>
                                        <p:attrNameLst>
                                          <p:attrName>ppt_x</p:attrName>
                                        </p:attrNameLst>
                                      </p:cBhvr>
                                    </p:anim>
                                    <p:anim from="(-#ppt_h/2)" to="(#ppt_y)" calcmode="lin" valueType="num">
                                      <p:cBhvr>
                                        <p:cTn id="27" dur="1000" fill="hold">
                                          <p:stCondLst>
                                            <p:cond delay="0"/>
                                          </p:stCondLst>
                                        </p:cTn>
                                        <p:tgtEl>
                                          <p:spTgt spid="2"/>
                                        </p:tgtEl>
                                        <p:attrNameLst>
                                          <p:attrName>ppt_y</p:attrName>
                                        </p:attrNameLst>
                                      </p:cBhvr>
                                    </p:anim>
                                    <p:animRot by="21600000">
                                      <p:cBhvr>
                                        <p:cTn id="28" dur="1000" fill="hold">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rgbClr val="FF0000"/>
                </a:solidFill>
              </a:rPr>
              <a:t>Why we got rid of predators</a:t>
            </a:r>
            <a:endParaRPr lang="en-NZ" dirty="0">
              <a:solidFill>
                <a:srgbClr val="FF0000"/>
              </a:solidFill>
            </a:endParaRPr>
          </a:p>
        </p:txBody>
      </p:sp>
      <p:sp>
        <p:nvSpPr>
          <p:cNvPr id="3" name="Content Placeholder 2"/>
          <p:cNvSpPr>
            <a:spLocks noGrp="1"/>
          </p:cNvSpPr>
          <p:nvPr>
            <p:ph idx="1"/>
          </p:nvPr>
        </p:nvSpPr>
        <p:spPr/>
        <p:txBody>
          <a:bodyPr>
            <a:normAutofit lnSpcReduction="10000"/>
          </a:bodyPr>
          <a:lstStyle/>
          <a:p>
            <a:pPr marL="0" indent="0">
              <a:buNone/>
            </a:pPr>
            <a:r>
              <a:rPr lang="en-NZ" dirty="0" smtClean="0">
                <a:solidFill>
                  <a:srgbClr val="FF0000"/>
                </a:solidFill>
                <a:latin typeface="Aharoni" pitchFamily="2" charset="-79"/>
                <a:cs typeface="Aharoni" pitchFamily="2" charset="-79"/>
              </a:rPr>
              <a:t>A sleek animal darts between the tree trunks of Tiritiri Matangi island. A muffled bird call </a:t>
            </a:r>
            <a:r>
              <a:rPr lang="en-NZ" dirty="0" err="1" smtClean="0">
                <a:solidFill>
                  <a:srgbClr val="FF0000"/>
                </a:solidFill>
                <a:latin typeface="Aharoni" pitchFamily="2" charset="-79"/>
                <a:cs typeface="Aharoni" pitchFamily="2" charset="-79"/>
              </a:rPr>
              <a:t>echos</a:t>
            </a:r>
            <a:r>
              <a:rPr lang="en-NZ" dirty="0" smtClean="0">
                <a:solidFill>
                  <a:srgbClr val="FF0000"/>
                </a:solidFill>
                <a:latin typeface="Aharoni" pitchFamily="2" charset="-79"/>
                <a:cs typeface="Aharoni" pitchFamily="2" charset="-79"/>
              </a:rPr>
              <a:t> through the forest, and then silence. Probably a stoat. They hunt by day unlike the possum. That is the exact reason why these predators had to go. If the Supporters of Tiri hadn’t organised the killing of all the pests, Tiri would not be what it is today. Rats, possums, and others would’ve plagued the island, and devoured the birds until there’s none left. That’s why they had to go.</a:t>
            </a:r>
            <a:endParaRPr lang="en-NZ" dirty="0">
              <a:solidFill>
                <a:srgbClr val="FF0000"/>
              </a:solidFill>
              <a:latin typeface="Aharoni" pitchFamily="2" charset="-79"/>
              <a:cs typeface="Aharoni" pitchFamily="2" charset="-79"/>
            </a:endParaRPr>
          </a:p>
        </p:txBody>
      </p:sp>
    </p:spTree>
    <p:extLst>
      <p:ext uri="{BB962C8B-B14F-4D97-AF65-F5344CB8AC3E}">
        <p14:creationId xmlns:p14="http://schemas.microsoft.com/office/powerpoint/2010/main" val="221935997"/>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ircle(in)">
                                      <p:cBhvr>
                                        <p:cTn id="2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rgbClr val="00B0F0"/>
                </a:solidFill>
              </a:rPr>
              <a:t>Why the reserve was created</a:t>
            </a:r>
            <a:endParaRPr lang="en-NZ" dirty="0">
              <a:solidFill>
                <a:srgbClr val="00B0F0"/>
              </a:solidFill>
            </a:endParaRPr>
          </a:p>
        </p:txBody>
      </p:sp>
      <p:sp>
        <p:nvSpPr>
          <p:cNvPr id="3" name="Content Placeholder 2"/>
          <p:cNvSpPr>
            <a:spLocks noGrp="1"/>
          </p:cNvSpPr>
          <p:nvPr>
            <p:ph idx="1"/>
          </p:nvPr>
        </p:nvSpPr>
        <p:spPr/>
        <p:txBody>
          <a:bodyPr>
            <a:normAutofit/>
          </a:bodyPr>
          <a:lstStyle/>
          <a:p>
            <a:pPr marL="0" indent="0">
              <a:buNone/>
            </a:pPr>
            <a:r>
              <a:rPr lang="en-NZ" dirty="0" smtClean="0">
                <a:solidFill>
                  <a:srgbClr val="00B0F0"/>
                </a:solidFill>
                <a:latin typeface="Aharoni" pitchFamily="2" charset="-79"/>
                <a:cs typeface="Aharoni" pitchFamily="2" charset="-79"/>
              </a:rPr>
              <a:t>You’d be very surprised to hear that Tiri was not always a beautiful island covered in trees and bush. It was only in 1971, less than 50 years ago, that farming was stopped and the government made tiri a reserve. </a:t>
            </a:r>
            <a:r>
              <a:rPr lang="en-NZ" dirty="0" smtClean="0">
                <a:solidFill>
                  <a:srgbClr val="00B0F0"/>
                </a:solidFill>
                <a:latin typeface="Aharoni" pitchFamily="2" charset="-79"/>
                <a:cs typeface="Aharoni" pitchFamily="2" charset="-79"/>
              </a:rPr>
              <a:t>Unfortunately</a:t>
            </a:r>
            <a:r>
              <a:rPr lang="en-NZ" dirty="0" smtClean="0">
                <a:solidFill>
                  <a:srgbClr val="00B0F0"/>
                </a:solidFill>
                <a:latin typeface="Aharoni" pitchFamily="2" charset="-79"/>
                <a:cs typeface="Aharoni" pitchFamily="2" charset="-79"/>
              </a:rPr>
              <a:t>, the soil had compacted from the cows grazing, and it was highly unlikely that the forest would re-grow itself. But, thanks to the amazing volunteers tiri was replanted, birds were relocated and life could thrive again.</a:t>
            </a:r>
            <a:endParaRPr lang="en-NZ" dirty="0">
              <a:solidFill>
                <a:srgbClr val="00B0F0"/>
              </a:solidFill>
              <a:latin typeface="Aharoni" pitchFamily="2" charset="-79"/>
              <a:cs typeface="Aharoni" pitchFamily="2" charset="-79"/>
            </a:endParaRPr>
          </a:p>
        </p:txBody>
      </p:sp>
    </p:spTree>
    <p:extLst>
      <p:ext uri="{BB962C8B-B14F-4D97-AF65-F5344CB8AC3E}">
        <p14:creationId xmlns:p14="http://schemas.microsoft.com/office/powerpoint/2010/main" val="85886622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anim calcmode="lin" valueType="num">
                                      <p:cBhvr>
                                        <p:cTn id="13"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4"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rgbClr val="00B050"/>
                </a:solidFill>
              </a:rPr>
              <a:t>Conclusion</a:t>
            </a:r>
            <a:endParaRPr lang="en-NZ" dirty="0">
              <a:solidFill>
                <a:srgbClr val="00B050"/>
              </a:solidFill>
            </a:endParaRPr>
          </a:p>
        </p:txBody>
      </p:sp>
      <p:sp>
        <p:nvSpPr>
          <p:cNvPr id="3" name="Content Placeholder 2"/>
          <p:cNvSpPr>
            <a:spLocks noGrp="1"/>
          </p:cNvSpPr>
          <p:nvPr>
            <p:ph idx="1"/>
          </p:nvPr>
        </p:nvSpPr>
        <p:spPr/>
        <p:txBody>
          <a:bodyPr/>
          <a:lstStyle/>
          <a:p>
            <a:pPr marL="0" indent="0">
              <a:buNone/>
            </a:pPr>
            <a:r>
              <a:rPr lang="en-NZ" dirty="0" smtClean="0">
                <a:solidFill>
                  <a:srgbClr val="00B050"/>
                </a:solidFill>
                <a:latin typeface="Aharoni" pitchFamily="2" charset="-79"/>
                <a:cs typeface="Aharoni" pitchFamily="2" charset="-79"/>
              </a:rPr>
              <a:t>We hope you enjoyed your tramp on Tiritiri Matangi, farewell and hope to see you there soon.</a:t>
            </a:r>
            <a:endParaRPr lang="en-NZ" dirty="0">
              <a:solidFill>
                <a:srgbClr val="00B050"/>
              </a:solidFill>
              <a:latin typeface="Aharoni" pitchFamily="2" charset="-79"/>
              <a:cs typeface="Aharoni" pitchFamily="2" charset="-79"/>
            </a:endParaRPr>
          </a:p>
        </p:txBody>
      </p:sp>
    </p:spTree>
    <p:extLst>
      <p:ext uri="{BB962C8B-B14F-4D97-AF65-F5344CB8AC3E}">
        <p14:creationId xmlns:p14="http://schemas.microsoft.com/office/powerpoint/2010/main" val="350671060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8" presetClass="entr" presetSubtype="0" accel="50000" fill="hold" grpId="0" nodeType="clickEffect">
                                  <p:stCondLst>
                                    <p:cond delay="0"/>
                                  </p:stCondLst>
                                  <p:iterate type="lt">
                                    <p:tmPct val="50000"/>
                                  </p:iterate>
                                  <p:childTnLst>
                                    <p:set>
                                      <p:cBhvr>
                                        <p:cTn id="15" dur="1" fill="hold">
                                          <p:stCondLst>
                                            <p:cond delay="0"/>
                                          </p:stCondLst>
                                        </p:cTn>
                                        <p:tgtEl>
                                          <p:spTgt spid="2"/>
                                        </p:tgtEl>
                                        <p:attrNameLst>
                                          <p:attrName>style.visibility</p:attrName>
                                        </p:attrNameLst>
                                      </p:cBhvr>
                                      <p:to>
                                        <p:strVal val="visible"/>
                                      </p:to>
                                    </p:set>
                                    <p:set>
                                      <p:cBhvr>
                                        <p:cTn id="16" dur="455" fill="hold">
                                          <p:stCondLst>
                                            <p:cond delay="0"/>
                                          </p:stCondLst>
                                        </p:cTn>
                                        <p:tgtEl>
                                          <p:spTgt spid="2"/>
                                        </p:tgtEl>
                                        <p:attrNameLst>
                                          <p:attrName>style.rotation</p:attrName>
                                        </p:attrNameLst>
                                      </p:cBhvr>
                                      <p:to>
                                        <p:strVal val="-45.0"/>
                                      </p:to>
                                    </p:set>
                                    <p:anim calcmode="lin" valueType="num">
                                      <p:cBhvr>
                                        <p:cTn id="17"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18"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9"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20"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9000" r="-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143000"/>
          </a:xfrm>
        </p:spPr>
        <p:txBody>
          <a:bodyPr/>
          <a:lstStyle/>
          <a:p>
            <a:r>
              <a:rPr lang="en-NZ" dirty="0" smtClean="0">
                <a:solidFill>
                  <a:srgbClr val="66FF66"/>
                </a:solidFill>
              </a:rPr>
              <a:t>Credits</a:t>
            </a:r>
            <a:endParaRPr lang="en-NZ" dirty="0">
              <a:solidFill>
                <a:srgbClr val="66FF66"/>
              </a:solidFill>
            </a:endParaRPr>
          </a:p>
        </p:txBody>
      </p:sp>
      <p:sp>
        <p:nvSpPr>
          <p:cNvPr id="3" name="Content Placeholder 2"/>
          <p:cNvSpPr>
            <a:spLocks noGrp="1"/>
          </p:cNvSpPr>
          <p:nvPr>
            <p:ph idx="1"/>
          </p:nvPr>
        </p:nvSpPr>
        <p:spPr/>
        <p:txBody>
          <a:bodyPr>
            <a:normAutofit/>
          </a:bodyPr>
          <a:lstStyle/>
          <a:p>
            <a:pPr marL="0" indent="0">
              <a:buNone/>
            </a:pPr>
            <a:r>
              <a:rPr lang="en-NZ" dirty="0" smtClean="0"/>
              <a:t>                                   </a:t>
            </a:r>
            <a:r>
              <a:rPr lang="en-NZ" dirty="0" smtClean="0">
                <a:solidFill>
                  <a:srgbClr val="00B0F0"/>
                </a:solidFill>
                <a:latin typeface="Aharoni" pitchFamily="2" charset="-79"/>
                <a:cs typeface="Aharoni" pitchFamily="2" charset="-79"/>
              </a:rPr>
              <a:t>Amber</a:t>
            </a:r>
          </a:p>
          <a:p>
            <a:pPr marL="0" indent="0">
              <a:buNone/>
            </a:pPr>
            <a:r>
              <a:rPr lang="en-NZ" dirty="0">
                <a:solidFill>
                  <a:srgbClr val="00B0F0"/>
                </a:solidFill>
              </a:rPr>
              <a:t> </a:t>
            </a:r>
            <a:r>
              <a:rPr lang="en-NZ" dirty="0" smtClean="0">
                <a:solidFill>
                  <a:srgbClr val="00B0F0"/>
                </a:solidFill>
              </a:rPr>
              <a:t>                                   </a:t>
            </a:r>
          </a:p>
          <a:p>
            <a:pPr marL="0" indent="0">
              <a:buNone/>
            </a:pPr>
            <a:r>
              <a:rPr lang="en-NZ" dirty="0">
                <a:solidFill>
                  <a:srgbClr val="66FF66"/>
                </a:solidFill>
              </a:rPr>
              <a:t> </a:t>
            </a:r>
            <a:r>
              <a:rPr lang="en-NZ" dirty="0" smtClean="0">
                <a:solidFill>
                  <a:srgbClr val="66FF66"/>
                </a:solidFill>
              </a:rPr>
              <a:t>                                  </a:t>
            </a:r>
            <a:r>
              <a:rPr lang="en-NZ" dirty="0" smtClean="0">
                <a:solidFill>
                  <a:srgbClr val="66FF66"/>
                </a:solidFill>
                <a:latin typeface="Aharoni" pitchFamily="2" charset="-79"/>
                <a:cs typeface="Aharoni" pitchFamily="2" charset="-79"/>
              </a:rPr>
              <a:t>Jacob</a:t>
            </a:r>
          </a:p>
          <a:p>
            <a:pPr marL="0" indent="0">
              <a:buNone/>
            </a:pPr>
            <a:endParaRPr lang="en-NZ" dirty="0" smtClean="0"/>
          </a:p>
          <a:p>
            <a:pPr marL="0" indent="0">
              <a:buNone/>
            </a:pPr>
            <a:r>
              <a:rPr lang="en-NZ" dirty="0" smtClean="0"/>
              <a:t>                                   </a:t>
            </a:r>
            <a:r>
              <a:rPr lang="en-NZ" dirty="0" smtClean="0">
                <a:latin typeface="Aharoni" pitchFamily="2" charset="-79"/>
                <a:cs typeface="Aharoni" pitchFamily="2" charset="-79"/>
              </a:rPr>
              <a:t>and</a:t>
            </a:r>
            <a:r>
              <a:rPr lang="en-NZ" dirty="0" smtClean="0"/>
              <a:t>   </a:t>
            </a:r>
          </a:p>
          <a:p>
            <a:pPr marL="0" indent="0">
              <a:buNone/>
            </a:pPr>
            <a:r>
              <a:rPr lang="en-NZ" dirty="0" smtClean="0">
                <a:solidFill>
                  <a:srgbClr val="FF00FF"/>
                </a:solidFill>
              </a:rPr>
              <a:t>                                  </a:t>
            </a:r>
            <a:r>
              <a:rPr lang="en-NZ" dirty="0" err="1" smtClean="0">
                <a:solidFill>
                  <a:srgbClr val="FF00FF"/>
                </a:solidFill>
                <a:latin typeface="Aharoni" pitchFamily="2" charset="-79"/>
                <a:cs typeface="Aharoni" pitchFamily="2" charset="-79"/>
              </a:rPr>
              <a:t>Nico</a:t>
            </a:r>
            <a:endParaRPr lang="en-NZ" dirty="0" smtClean="0">
              <a:solidFill>
                <a:srgbClr val="FF00FF"/>
              </a:solidFill>
              <a:latin typeface="Aharoni" pitchFamily="2" charset="-79"/>
              <a:cs typeface="Aharoni" pitchFamily="2" charset="-79"/>
            </a:endParaRPr>
          </a:p>
          <a:p>
            <a:pPr marL="0" indent="0">
              <a:buNone/>
            </a:pPr>
            <a:r>
              <a:rPr lang="en-NZ" dirty="0" smtClean="0"/>
              <a:t>                  </a:t>
            </a:r>
            <a:r>
              <a:rPr lang="en-NZ" dirty="0" smtClean="0">
                <a:solidFill>
                  <a:srgbClr val="7030A0"/>
                </a:solidFill>
                <a:latin typeface="Aharoni" pitchFamily="2" charset="-79"/>
                <a:cs typeface="Aharoni" pitchFamily="2" charset="-79"/>
              </a:rPr>
              <a:t>Th</a:t>
            </a:r>
            <a:r>
              <a:rPr lang="en-NZ" dirty="0" smtClean="0">
                <a:solidFill>
                  <a:srgbClr val="FFC000"/>
                </a:solidFill>
                <a:latin typeface="Aharoni" pitchFamily="2" charset="-79"/>
                <a:cs typeface="Aharoni" pitchFamily="2" charset="-79"/>
              </a:rPr>
              <a:t>ank you for watch</a:t>
            </a:r>
            <a:r>
              <a:rPr lang="en-NZ" dirty="0" smtClean="0">
                <a:solidFill>
                  <a:srgbClr val="7030A0"/>
                </a:solidFill>
                <a:latin typeface="Aharoni" pitchFamily="2" charset="-79"/>
                <a:cs typeface="Aharoni" pitchFamily="2" charset="-79"/>
              </a:rPr>
              <a:t>ing </a:t>
            </a:r>
            <a:r>
              <a:rPr lang="en-NZ" dirty="0" smtClean="0">
                <a:solidFill>
                  <a:srgbClr val="FFC000"/>
                </a:solidFill>
                <a:latin typeface="Aharoni" pitchFamily="2" charset="-79"/>
                <a:cs typeface="Aharoni" pitchFamily="2" charset="-79"/>
              </a:rPr>
              <a:t>                           </a:t>
            </a:r>
            <a:endParaRPr lang="en-NZ" dirty="0">
              <a:solidFill>
                <a:srgbClr val="FFC000"/>
              </a:solidFill>
              <a:latin typeface="Aharoni" pitchFamily="2" charset="-79"/>
              <a:cs typeface="Aharoni" pitchFamily="2" charset="-79"/>
            </a:endParaRPr>
          </a:p>
        </p:txBody>
      </p:sp>
    </p:spTree>
    <p:extLst>
      <p:ext uri="{BB962C8B-B14F-4D97-AF65-F5344CB8AC3E}">
        <p14:creationId xmlns:p14="http://schemas.microsoft.com/office/powerpoint/2010/main" val="233022171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5000" fill="hold"/>
                                        <p:tgtEl>
                                          <p:spTgt spid="2"/>
                                        </p:tgtEl>
                                        <p:attrNameLst>
                                          <p:attrName>ppt_x</p:attrName>
                                        </p:attrNameLst>
                                      </p:cBhvr>
                                      <p:tavLst>
                                        <p:tav tm="0">
                                          <p:val>
                                            <p:strVal val="#ppt_x"/>
                                          </p:val>
                                        </p:tav>
                                        <p:tav tm="100000">
                                          <p:val>
                                            <p:strVal val="#ppt_x"/>
                                          </p:val>
                                        </p:tav>
                                      </p:tavLst>
                                    </p:anim>
                                    <p:anim calcmode="lin" valueType="num">
                                      <p:cBhvr>
                                        <p:cTn id="8" dur="15000" fill="hold"/>
                                        <p:tgtEl>
                                          <p:spTgt spid="2"/>
                                        </p:tgtEl>
                                        <p:attrNameLst>
                                          <p:attrName>ppt_y</p:attrName>
                                        </p:attrNameLst>
                                      </p:cBhvr>
                                      <p:tavLst>
                                        <p:tav tm="0">
                                          <p:val>
                                            <p:strVal val="#ppt_y+1"/>
                                          </p:val>
                                        </p:tav>
                                        <p:tav tm="100000">
                                          <p:val>
                                            <p:strVal val="#ppt_y-1"/>
                                          </p:val>
                                        </p:tav>
                                      </p:tavLst>
                                    </p:anim>
                                  </p:childTnLst>
                                </p:cTn>
                              </p:par>
                            </p:childTnLst>
                          </p:cTn>
                        </p:par>
                      </p:childTnLst>
                    </p:cTn>
                  </p:par>
                  <p:par>
                    <p:cTn id="9" fill="hold">
                      <p:stCondLst>
                        <p:cond delay="indefinite"/>
                      </p:stCondLst>
                      <p:childTnLst>
                        <p:par>
                          <p:cTn id="10" fill="hold">
                            <p:stCondLst>
                              <p:cond delay="0"/>
                            </p:stCondLst>
                            <p:childTnLst>
                              <p:par>
                                <p:cTn id="11" presetID="28"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5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5000" fill="hold"/>
                                        <p:tgtEl>
                                          <p:spTgt spid="3">
                                            <p:txEl>
                                              <p:pRg st="0" end="0"/>
                                            </p:txEl>
                                          </p:spTgt>
                                        </p:tgtEl>
                                        <p:attrNameLst>
                                          <p:attrName>ppt_y</p:attrName>
                                        </p:attrNameLst>
                                      </p:cBhvr>
                                      <p:tavLst>
                                        <p:tav tm="0">
                                          <p:val>
                                            <p:strVal val="#ppt_y+1"/>
                                          </p:val>
                                        </p:tav>
                                        <p:tav tm="100000">
                                          <p:val>
                                            <p:strVal val="#ppt_y-1"/>
                                          </p:val>
                                        </p:tav>
                                      </p:tavLst>
                                    </p:anim>
                                  </p:childTnLst>
                                </p:cTn>
                              </p:par>
                              <p:par>
                                <p:cTn id="15" presetID="28"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15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8" dur="15000" fill="hold"/>
                                        <p:tgtEl>
                                          <p:spTgt spid="3">
                                            <p:txEl>
                                              <p:pRg st="1" end="1"/>
                                            </p:txEl>
                                          </p:spTgt>
                                        </p:tgtEl>
                                        <p:attrNameLst>
                                          <p:attrName>ppt_y</p:attrName>
                                        </p:attrNameLst>
                                      </p:cBhvr>
                                      <p:tavLst>
                                        <p:tav tm="0">
                                          <p:val>
                                            <p:strVal val="#ppt_y+1"/>
                                          </p:val>
                                        </p:tav>
                                        <p:tav tm="100000">
                                          <p:val>
                                            <p:strVal val="#ppt_y-1"/>
                                          </p:val>
                                        </p:tav>
                                      </p:tavLst>
                                    </p:anim>
                                  </p:childTnLst>
                                </p:cTn>
                              </p:par>
                              <p:par>
                                <p:cTn id="19" presetID="28" presetClass="entr" presetSubtype="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5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2" dur="15000" fill="hold"/>
                                        <p:tgtEl>
                                          <p:spTgt spid="3">
                                            <p:txEl>
                                              <p:pRg st="2" end="2"/>
                                            </p:txEl>
                                          </p:spTgt>
                                        </p:tgtEl>
                                        <p:attrNameLst>
                                          <p:attrName>ppt_y</p:attrName>
                                        </p:attrNameLst>
                                      </p:cBhvr>
                                      <p:tavLst>
                                        <p:tav tm="0">
                                          <p:val>
                                            <p:strVal val="#ppt_y+1"/>
                                          </p:val>
                                        </p:tav>
                                        <p:tav tm="100000">
                                          <p:val>
                                            <p:strVal val="#ppt_y-1"/>
                                          </p:val>
                                        </p:tav>
                                      </p:tavLst>
                                    </p:anim>
                                  </p:childTnLst>
                                </p:cTn>
                              </p:par>
                              <p:par>
                                <p:cTn id="23" presetID="28"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p:cTn id="25" dur="15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6" dur="15000" fill="hold"/>
                                        <p:tgtEl>
                                          <p:spTgt spid="3">
                                            <p:txEl>
                                              <p:pRg st="4" end="4"/>
                                            </p:txEl>
                                          </p:spTgt>
                                        </p:tgtEl>
                                        <p:attrNameLst>
                                          <p:attrName>ppt_y</p:attrName>
                                        </p:attrNameLst>
                                      </p:cBhvr>
                                      <p:tavLst>
                                        <p:tav tm="0">
                                          <p:val>
                                            <p:strVal val="#ppt_y+1"/>
                                          </p:val>
                                        </p:tav>
                                        <p:tav tm="100000">
                                          <p:val>
                                            <p:strVal val="#ppt_y-1"/>
                                          </p:val>
                                        </p:tav>
                                      </p:tavLst>
                                    </p:anim>
                                  </p:childTnLst>
                                </p:cTn>
                              </p:par>
                              <p:par>
                                <p:cTn id="27" presetID="28" presetClass="entr" presetSubtype="0"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p:cTn id="29" dur="15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5000" fill="hold"/>
                                        <p:tgtEl>
                                          <p:spTgt spid="3">
                                            <p:txEl>
                                              <p:pRg st="5" end="5"/>
                                            </p:txEl>
                                          </p:spTgt>
                                        </p:tgtEl>
                                        <p:attrNameLst>
                                          <p:attrName>ppt_y</p:attrName>
                                        </p:attrNameLst>
                                      </p:cBhvr>
                                      <p:tavLst>
                                        <p:tav tm="0">
                                          <p:val>
                                            <p:strVal val="#ppt_y+1"/>
                                          </p:val>
                                        </p:tav>
                                        <p:tav tm="100000">
                                          <p:val>
                                            <p:strVal val="#ppt_y-1"/>
                                          </p:val>
                                        </p:tav>
                                      </p:tavLst>
                                    </p:anim>
                                  </p:childTnLst>
                                </p:cTn>
                              </p:par>
                              <p:par>
                                <p:cTn id="31" presetID="28" presetClass="entr" presetSubtype="0"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p:cTn id="33" dur="15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4" dur="15000" fill="hold"/>
                                        <p:tgtEl>
                                          <p:spTgt spid="3">
                                            <p:txEl>
                                              <p:pRg st="6" end="6"/>
                                            </p:txEl>
                                          </p:spTgt>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131</TotalTime>
  <Words>443</Words>
  <Application>Microsoft Office PowerPoint</Application>
  <PresentationFormat>On-screen Show (4:3)</PresentationFormat>
  <Paragraphs>24</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Apex</vt:lpstr>
      <vt:lpstr>Trip to Tiritiri Matangi Island</vt:lpstr>
      <vt:lpstr>Introduction!</vt:lpstr>
      <vt:lpstr>What is Tiri?</vt:lpstr>
      <vt:lpstr>How important tiri is.</vt:lpstr>
      <vt:lpstr>How we can help.</vt:lpstr>
      <vt:lpstr>Why we got rid of predators</vt:lpstr>
      <vt:lpstr>Why the reserve was created</vt:lpstr>
      <vt:lpstr>Conclusion</vt:lpstr>
      <vt:lpstr>Credits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Trip to Tiritiri Matangi Island</dc:title>
  <dc:creator>cs2512</dc:creator>
  <cp:lastModifiedBy>cs2512</cp:lastModifiedBy>
  <cp:revision>17</cp:revision>
  <dcterms:created xsi:type="dcterms:W3CDTF">2013-05-29T01:49:52Z</dcterms:created>
  <dcterms:modified xsi:type="dcterms:W3CDTF">2013-06-04T02:04:41Z</dcterms:modified>
</cp:coreProperties>
</file>